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80" r:id="rId2"/>
    <p:sldId id="284" r:id="rId3"/>
    <p:sldId id="285" r:id="rId4"/>
    <p:sldId id="287" r:id="rId5"/>
    <p:sldId id="288" r:id="rId6"/>
    <p:sldId id="286" r:id="rId7"/>
    <p:sldId id="289" r:id="rId8"/>
    <p:sldId id="290" r:id="rId9"/>
    <p:sldId id="337" r:id="rId10"/>
    <p:sldId id="291" r:id="rId11"/>
    <p:sldId id="338" r:id="rId12"/>
    <p:sldId id="292" r:id="rId13"/>
    <p:sldId id="293" r:id="rId14"/>
    <p:sldId id="294" r:id="rId15"/>
    <p:sldId id="326" r:id="rId16"/>
    <p:sldId id="327" r:id="rId17"/>
    <p:sldId id="328" r:id="rId18"/>
    <p:sldId id="329" r:id="rId19"/>
    <p:sldId id="330" r:id="rId20"/>
    <p:sldId id="331" r:id="rId21"/>
    <p:sldId id="332" r:id="rId22"/>
    <p:sldId id="333" r:id="rId23"/>
    <p:sldId id="334" r:id="rId24"/>
    <p:sldId id="335" r:id="rId25"/>
    <p:sldId id="336" r:id="rId26"/>
    <p:sldId id="308" r:id="rId27"/>
    <p:sldId id="309" r:id="rId28"/>
    <p:sldId id="310" r:id="rId29"/>
    <p:sldId id="315" r:id="rId30"/>
    <p:sldId id="318" r:id="rId31"/>
    <p:sldId id="319" r:id="rId32"/>
    <p:sldId id="323" r:id="rId33"/>
    <p:sldId id="320" r:id="rId34"/>
    <p:sldId id="324" r:id="rId35"/>
    <p:sldId id="321" r:id="rId36"/>
    <p:sldId id="322" r:id="rId37"/>
    <p:sldId id="325" r:id="rId38"/>
  </p:sldIdLst>
  <p:sldSz cx="9144000" cy="6858000" type="screen4x3"/>
  <p:notesSz cx="6858000" cy="9144000"/>
  <p:custDataLst>
    <p:tags r:id="rId4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hua Lam" initials="J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485"/>
    <p:restoredTop sz="94627"/>
  </p:normalViewPr>
  <p:slideViewPr>
    <p:cSldViewPr snapToGrid="0" snapToObjects="1">
      <p:cViewPr varScale="1">
        <p:scale>
          <a:sx n="65" d="100"/>
          <a:sy n="65" d="100"/>
        </p:scale>
        <p:origin x="200" y="8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tags" Target="tags/tag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1-28T17:24:35.690"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C56FEC-2057-954C-A1D9-9EBFCEF669FA}" type="datetimeFigureOut">
              <a:rPr lang="en-US" smtClean="0"/>
              <a:t>1/16/18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1CAEDD-958D-9B4A-8B3A-7F92B615F03D}" type="slidenum">
              <a:rPr lang="en-US" smtClean="0"/>
              <a:t>‹#›</a:t>
            </a:fld>
            <a:endParaRPr lang="en-US"/>
          </a:p>
        </p:txBody>
      </p:sp>
    </p:spTree>
    <p:extLst>
      <p:ext uri="{BB962C8B-B14F-4D97-AF65-F5344CB8AC3E}">
        <p14:creationId xmlns:p14="http://schemas.microsoft.com/office/powerpoint/2010/main" val="42180079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0EC48D-6681-564C-ABD2-3F1BFF971FFB}"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B9E71-5182-864D-9641-06B5FC3A5032}"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0EC48D-6681-564C-ABD2-3F1BFF971FFB}"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B9E71-5182-864D-9641-06B5FC3A5032}"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0EC48D-6681-564C-ABD2-3F1BFF971FFB}"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B9E71-5182-864D-9641-06B5FC3A5032}"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0EC48D-6681-564C-ABD2-3F1BFF971FFB}"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B9E71-5182-864D-9641-06B5FC3A5032}"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0EC48D-6681-564C-ABD2-3F1BFF971FFB}"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0B9E71-5182-864D-9641-06B5FC3A5032}"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0EC48D-6681-564C-ABD2-3F1BFF971FFB}"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B9E71-5182-864D-9641-06B5FC3A5032}"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0EC48D-6681-564C-ABD2-3F1BFF971FFB}" type="datetimeFigureOut">
              <a:rPr lang="en-US" smtClean="0"/>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0B9E71-5182-864D-9641-06B5FC3A5032}"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0EC48D-6681-564C-ABD2-3F1BFF971FFB}" type="datetimeFigureOut">
              <a:rPr lang="en-US" smtClean="0"/>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0B9E71-5182-864D-9641-06B5FC3A5032}"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0EC48D-6681-564C-ABD2-3F1BFF971FFB}" type="datetimeFigureOut">
              <a:rPr lang="en-US" smtClean="0"/>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0B9E71-5182-864D-9641-06B5FC3A5032}"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0EC48D-6681-564C-ABD2-3F1BFF971FFB}"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B9E71-5182-864D-9641-06B5FC3A5032}"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0EC48D-6681-564C-ABD2-3F1BFF971FFB}"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0B9E71-5182-864D-9641-06B5FC3A5032}"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EC48D-6681-564C-ABD2-3F1BFF971FFB}" type="datetimeFigureOut">
              <a:rPr lang="en-US" smtClean="0"/>
              <a:t>1/16/18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0B9E71-5182-864D-9641-06B5FC3A5032}"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ZdgIcJaaNW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2464" y="365905"/>
            <a:ext cx="8168718" cy="2185214"/>
          </a:xfrm>
          <a:prstGeom prst="rect">
            <a:avLst/>
          </a:prstGeom>
          <a:noFill/>
        </p:spPr>
        <p:txBody>
          <a:bodyPr wrap="square" rtlCol="0">
            <a:spAutoFit/>
          </a:bodyPr>
          <a:lstStyle/>
          <a:p>
            <a:endParaRPr lang="en-US" sz="3400" dirty="0"/>
          </a:p>
          <a:p>
            <a:pPr algn="ctr"/>
            <a:r>
              <a:rPr lang="en-US" sz="3400" dirty="0" smtClean="0">
                <a:solidFill>
                  <a:schemeClr val="accent6"/>
                </a:solidFill>
              </a:rPr>
              <a:t>Fairy Tales: </a:t>
            </a:r>
          </a:p>
          <a:p>
            <a:pPr algn="ctr"/>
            <a:r>
              <a:rPr lang="en-US" sz="3400" dirty="0" smtClean="0">
                <a:solidFill>
                  <a:schemeClr val="accent6"/>
                </a:solidFill>
              </a:rPr>
              <a:t>Postmodern Adaptations</a:t>
            </a:r>
            <a:endParaRPr lang="en-US" sz="3400" dirty="0">
              <a:solidFill>
                <a:schemeClr val="accent6"/>
              </a:solidFill>
            </a:endParaRPr>
          </a:p>
          <a:p>
            <a:endParaRPr lang="en-US" sz="3400" dirty="0"/>
          </a:p>
        </p:txBody>
      </p:sp>
      <p:pic>
        <p:nvPicPr>
          <p:cNvPr id="4" name="Picture 3" descr="grim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365" y="2678506"/>
            <a:ext cx="2775421" cy="4156193"/>
          </a:xfrm>
          <a:prstGeom prst="rect">
            <a:avLst/>
          </a:prstGeom>
        </p:spPr>
      </p:pic>
      <p:pic>
        <p:nvPicPr>
          <p:cNvPr id="6" name="Picture 5" descr="f8d7517d607bac95c504881da3f3f63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860" y="2668332"/>
            <a:ext cx="2694173" cy="4189667"/>
          </a:xfrm>
          <a:prstGeom prst="rect">
            <a:avLst/>
          </a:prstGeom>
        </p:spPr>
      </p:pic>
      <p:pic>
        <p:nvPicPr>
          <p:cNvPr id="7" name="Picture 6" descr="1-little-red-riding-hood-tehrani-anthropology_73840_990x74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65424"/>
            <a:ext cx="2913629" cy="4192576"/>
          </a:xfrm>
          <a:prstGeom prst="rect">
            <a:avLst/>
          </a:prstGeom>
        </p:spPr>
      </p:pic>
    </p:spTree>
    <p:extLst>
      <p:ext uri="{BB962C8B-B14F-4D97-AF65-F5344CB8AC3E}">
        <p14:creationId xmlns:p14="http://schemas.microsoft.com/office/powerpoint/2010/main" val="715406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Close Read: </a:t>
            </a:r>
            <a:endParaRPr lang="en-US" dirty="0">
              <a:solidFill>
                <a:srgbClr val="F79646"/>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“That long-drawn, wavering howl has, for all its fearful resonance, some inherent sadness in it, as if the beasts would love to be less beastly if only they knew how and never cease to mourn their own condition. There is a vast melancholy in the canticles of wolves, melancholy infinite as the forest, endless as these long nights of winter and yet that ghastly sadness, that mourning for their own, irremediable appetites, can never move the heart for not one phrase in it hints at the possibility of redemption; grace could not come to the wolf from its own despair, only through some external mediator, so that, sometimes, the beast will look as if he half welcomes the knife that </a:t>
            </a:r>
            <a:r>
              <a:rPr lang="en-US" dirty="0" err="1" smtClean="0"/>
              <a:t>despatches</a:t>
            </a:r>
            <a:r>
              <a:rPr lang="en-US" dirty="0" smtClean="0"/>
              <a:t> him.” (Carter 112)</a:t>
            </a:r>
            <a:endParaRPr lang="en-US" dirty="0"/>
          </a:p>
        </p:txBody>
      </p:sp>
    </p:spTree>
    <p:extLst>
      <p:ext uri="{BB962C8B-B14F-4D97-AF65-F5344CB8AC3E}">
        <p14:creationId xmlns:p14="http://schemas.microsoft.com/office/powerpoint/2010/main" val="2911385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Signal Question</a:t>
            </a:r>
            <a:endParaRPr lang="en-US" dirty="0">
              <a:solidFill>
                <a:schemeClr val="accent6"/>
              </a:solidFill>
            </a:endParaRPr>
          </a:p>
        </p:txBody>
      </p:sp>
      <p:sp>
        <p:nvSpPr>
          <p:cNvPr id="3" name="Content Placeholder 2"/>
          <p:cNvSpPr>
            <a:spLocks noGrp="1"/>
          </p:cNvSpPr>
          <p:nvPr>
            <p:ph idx="1"/>
          </p:nvPr>
        </p:nvSpPr>
        <p:spPr/>
        <p:txBody>
          <a:bodyPr/>
          <a:lstStyle/>
          <a:p>
            <a:pPr marL="0" indent="0">
              <a:buNone/>
            </a:pPr>
            <a:r>
              <a:rPr lang="en-US" dirty="0" smtClean="0"/>
              <a:t>Before its retelling of “Little Red Riding Hood,” Carter’s tale includes several shorter stories, anecdotes, and bits of legend and lore. How do these parts prepare us for the re-telling that follows? What do these parts teach us about the themes of the story? </a:t>
            </a:r>
            <a:endParaRPr lang="en-US" dirty="0"/>
          </a:p>
        </p:txBody>
      </p:sp>
    </p:spTree>
    <p:extLst>
      <p:ext uri="{BB962C8B-B14F-4D97-AF65-F5344CB8AC3E}">
        <p14:creationId xmlns:p14="http://schemas.microsoft.com/office/powerpoint/2010/main" val="2642051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Postmodernism</a:t>
            </a:r>
            <a:endParaRPr lang="en-US" dirty="0"/>
          </a:p>
        </p:txBody>
      </p:sp>
      <p:sp>
        <p:nvSpPr>
          <p:cNvPr id="3" name="Content Placeholder 2"/>
          <p:cNvSpPr>
            <a:spLocks noGrp="1"/>
          </p:cNvSpPr>
          <p:nvPr>
            <p:ph idx="1"/>
          </p:nvPr>
        </p:nvSpPr>
        <p:spPr/>
        <p:txBody>
          <a:bodyPr/>
          <a:lstStyle/>
          <a:p>
            <a:pPr marL="0" indent="0">
              <a:buNone/>
            </a:pPr>
            <a:r>
              <a:rPr lang="en-US" dirty="0">
                <a:solidFill>
                  <a:srgbClr val="FFFF00"/>
                </a:solidFill>
              </a:rPr>
              <a:t>Brief Definition</a:t>
            </a:r>
            <a:r>
              <a:rPr lang="en-US" dirty="0" smtClean="0">
                <a:solidFill>
                  <a:srgbClr val="FFFF00"/>
                </a:solidFill>
              </a:rPr>
              <a:t>:</a:t>
            </a:r>
          </a:p>
          <a:p>
            <a:pPr marL="0" indent="0">
              <a:buNone/>
            </a:pPr>
            <a:r>
              <a:rPr lang="en-US" dirty="0" smtClean="0">
                <a:solidFill>
                  <a:schemeClr val="accent6"/>
                </a:solidFill>
              </a:rPr>
              <a:t>A </a:t>
            </a:r>
            <a:r>
              <a:rPr lang="en-US" dirty="0">
                <a:solidFill>
                  <a:schemeClr val="accent6"/>
                </a:solidFill>
              </a:rPr>
              <a:t>late 20th-century style and concept in the arts, architecture, and criticism, which represents a departure from modernism and is characterized by the self-conscious use of earlier styles and conventions, a mixing of different artistic styles and media, and a general distrust of theories.</a:t>
            </a:r>
          </a:p>
        </p:txBody>
      </p:sp>
    </p:spTree>
    <p:extLst>
      <p:ext uri="{BB962C8B-B14F-4D97-AF65-F5344CB8AC3E}">
        <p14:creationId xmlns:p14="http://schemas.microsoft.com/office/powerpoint/2010/main" val="31205772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Conventions associated with “postmodern literature”</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rgbClr val="F79646"/>
                </a:solidFill>
              </a:rPr>
              <a:t>Self-conscious use of (old) styles and genres</a:t>
            </a:r>
          </a:p>
          <a:p>
            <a:r>
              <a:rPr lang="en-US" dirty="0" smtClean="0">
                <a:solidFill>
                  <a:srgbClr val="F79646"/>
                </a:solidFill>
              </a:rPr>
              <a:t>‘</a:t>
            </a:r>
            <a:r>
              <a:rPr lang="en-US" dirty="0">
                <a:solidFill>
                  <a:srgbClr val="F79646"/>
                </a:solidFill>
              </a:rPr>
              <a:t>P</a:t>
            </a:r>
            <a:r>
              <a:rPr lang="en-US" dirty="0" smtClean="0">
                <a:solidFill>
                  <a:srgbClr val="F79646"/>
                </a:solidFill>
              </a:rPr>
              <a:t>astiche’: mixing different styles, genres, media</a:t>
            </a:r>
          </a:p>
          <a:p>
            <a:r>
              <a:rPr lang="en-US" dirty="0" smtClean="0">
                <a:solidFill>
                  <a:srgbClr val="F79646"/>
                </a:solidFill>
              </a:rPr>
              <a:t>Parody: making fun of genre</a:t>
            </a:r>
          </a:p>
          <a:p>
            <a:r>
              <a:rPr lang="en-US" dirty="0" smtClean="0">
                <a:solidFill>
                  <a:srgbClr val="F79646"/>
                </a:solidFill>
              </a:rPr>
              <a:t>Unreliable narrators</a:t>
            </a:r>
          </a:p>
          <a:p>
            <a:r>
              <a:rPr lang="en-US" dirty="0" smtClean="0">
                <a:solidFill>
                  <a:srgbClr val="F79646"/>
                </a:solidFill>
              </a:rPr>
              <a:t>Fragmented forms</a:t>
            </a:r>
          </a:p>
          <a:p>
            <a:r>
              <a:rPr lang="en-US" dirty="0" smtClean="0">
                <a:solidFill>
                  <a:srgbClr val="F79646"/>
                </a:solidFill>
              </a:rPr>
              <a:t>Irony</a:t>
            </a:r>
          </a:p>
          <a:p>
            <a:r>
              <a:rPr lang="en-US" dirty="0" smtClean="0">
                <a:solidFill>
                  <a:srgbClr val="F79646"/>
                </a:solidFill>
              </a:rPr>
              <a:t>Distortions of time/space</a:t>
            </a:r>
          </a:p>
          <a:p>
            <a:endParaRPr lang="en-US" dirty="0" smtClean="0">
              <a:solidFill>
                <a:srgbClr val="F79646"/>
              </a:solidFill>
            </a:endParaRPr>
          </a:p>
          <a:p>
            <a:endParaRPr lang="en-US" dirty="0">
              <a:solidFill>
                <a:srgbClr val="F79646"/>
              </a:solidFill>
            </a:endParaRPr>
          </a:p>
        </p:txBody>
      </p:sp>
    </p:spTree>
    <p:extLst>
      <p:ext uri="{BB962C8B-B14F-4D97-AF65-F5344CB8AC3E}">
        <p14:creationId xmlns:p14="http://schemas.microsoft.com/office/powerpoint/2010/main" val="214160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Postmodernism in Carter</a:t>
            </a:r>
            <a:endParaRPr lang="en-US" dirty="0"/>
          </a:p>
        </p:txBody>
      </p:sp>
      <p:sp>
        <p:nvSpPr>
          <p:cNvPr id="3" name="Content Placeholder 2"/>
          <p:cNvSpPr>
            <a:spLocks noGrp="1"/>
          </p:cNvSpPr>
          <p:nvPr>
            <p:ph idx="1"/>
          </p:nvPr>
        </p:nvSpPr>
        <p:spPr/>
        <p:txBody>
          <a:bodyPr/>
          <a:lstStyle/>
          <a:p>
            <a:r>
              <a:rPr lang="en-US" dirty="0" smtClean="0">
                <a:solidFill>
                  <a:srgbClr val="F79646"/>
                </a:solidFill>
              </a:rPr>
              <a:t>Fragmentation: different bits of story, anecdote, superstition, bits of dialogue all included under a single title</a:t>
            </a:r>
          </a:p>
          <a:p>
            <a:pPr marL="0" indent="0">
              <a:buNone/>
            </a:pPr>
            <a:endParaRPr lang="en-US" dirty="0" smtClean="0">
              <a:solidFill>
                <a:srgbClr val="F79646"/>
              </a:solidFill>
            </a:endParaRPr>
          </a:p>
          <a:p>
            <a:r>
              <a:rPr lang="en-US" dirty="0" smtClean="0">
                <a:solidFill>
                  <a:srgbClr val="F79646"/>
                </a:solidFill>
              </a:rPr>
              <a:t>Self-conscious use of genre: adaptation of fairy tale (not very straightforward); “commonplaces of a rustic seduction” (115)</a:t>
            </a:r>
            <a:endParaRPr lang="en-US" dirty="0">
              <a:solidFill>
                <a:srgbClr val="F79646"/>
              </a:solidFill>
            </a:endParaRPr>
          </a:p>
        </p:txBody>
      </p:sp>
    </p:spTree>
    <p:extLst>
      <p:ext uri="{BB962C8B-B14F-4D97-AF65-F5344CB8AC3E}">
        <p14:creationId xmlns:p14="http://schemas.microsoft.com/office/powerpoint/2010/main" val="314507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The Company of Wolves</a:t>
            </a:r>
            <a:r>
              <a:rPr lang="en-US" dirty="0"/>
              <a:t> </a:t>
            </a:r>
            <a:r>
              <a:rPr lang="en-US" dirty="0" smtClean="0"/>
              <a:t>(1984)</a:t>
            </a:r>
            <a:endParaRPr lang="en-US" i="1" dirty="0"/>
          </a:p>
        </p:txBody>
      </p:sp>
      <p:sp>
        <p:nvSpPr>
          <p:cNvPr id="3" name="Content Placeholder 2"/>
          <p:cNvSpPr>
            <a:spLocks noGrp="1"/>
          </p:cNvSpPr>
          <p:nvPr>
            <p:ph idx="1"/>
          </p:nvPr>
        </p:nvSpPr>
        <p:spPr>
          <a:xfrm>
            <a:off x="4039159" y="1600200"/>
            <a:ext cx="4852491" cy="4525963"/>
          </a:xfrm>
        </p:spPr>
        <p:txBody>
          <a:bodyPr/>
          <a:lstStyle/>
          <a:p>
            <a:r>
              <a:rPr lang="en-US" dirty="0" smtClean="0">
                <a:solidFill>
                  <a:srgbClr val="F79646"/>
                </a:solidFill>
              </a:rPr>
              <a:t>Directed by Neil Jordan</a:t>
            </a:r>
          </a:p>
          <a:p>
            <a:r>
              <a:rPr lang="en-US" dirty="0" smtClean="0">
                <a:solidFill>
                  <a:srgbClr val="F79646"/>
                </a:solidFill>
              </a:rPr>
              <a:t>Written by Angela Carter and Jordan</a:t>
            </a:r>
          </a:p>
          <a:p>
            <a:r>
              <a:rPr lang="en-US" dirty="0" smtClean="0">
                <a:solidFill>
                  <a:srgbClr val="F79646"/>
                </a:solidFill>
              </a:rPr>
              <a:t>Adapted from Carter’s stories</a:t>
            </a:r>
            <a:endParaRPr lang="en-US" dirty="0">
              <a:solidFill>
                <a:srgbClr val="F79646"/>
              </a:solidFill>
            </a:endParaRPr>
          </a:p>
        </p:txBody>
      </p:sp>
      <p:pic>
        <p:nvPicPr>
          <p:cNvPr id="4" name="Picture 3"/>
          <p:cNvPicPr>
            <a:picLocks noChangeAspect="1"/>
          </p:cNvPicPr>
          <p:nvPr/>
        </p:nvPicPr>
        <p:blipFill>
          <a:blip r:embed="rId2"/>
          <a:stretch>
            <a:fillRect/>
          </a:stretch>
        </p:blipFill>
        <p:spPr>
          <a:xfrm>
            <a:off x="457200" y="1600200"/>
            <a:ext cx="3377109" cy="4978324"/>
          </a:xfrm>
          <a:prstGeom prst="rect">
            <a:avLst/>
          </a:prstGeom>
        </p:spPr>
      </p:pic>
    </p:spTree>
    <p:extLst>
      <p:ext uri="{BB962C8B-B14F-4D97-AF65-F5344CB8AC3E}">
        <p14:creationId xmlns:p14="http://schemas.microsoft.com/office/powerpoint/2010/main" val="10845824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Company of Wolves</a:t>
            </a:r>
            <a:r>
              <a:rPr lang="en-US" dirty="0"/>
              <a:t> (1984)</a:t>
            </a:r>
          </a:p>
        </p:txBody>
      </p:sp>
      <p:pic>
        <p:nvPicPr>
          <p:cNvPr id="4" name="Content Placeholder 3" descr="Screen Shot 2015-01-28 at 5.43.07 PM.png"/>
          <p:cNvPicPr>
            <a:picLocks noGrp="1" noChangeAspect="1"/>
          </p:cNvPicPr>
          <p:nvPr>
            <p:ph idx="1"/>
          </p:nvPr>
        </p:nvPicPr>
        <p:blipFill>
          <a:blip r:embed="rId2">
            <a:extLst>
              <a:ext uri="{28A0092B-C50C-407E-A947-70E740481C1C}">
                <a14:useLocalDpi xmlns:a14="http://schemas.microsoft.com/office/drawing/2010/main" val="0"/>
              </a:ext>
            </a:extLst>
          </a:blip>
          <a:srcRect l="347" r="347"/>
          <a:stretch>
            <a:fillRect/>
          </a:stretch>
        </p:blipFill>
        <p:spPr/>
      </p:pic>
    </p:spTree>
    <p:extLst>
      <p:ext uri="{BB962C8B-B14F-4D97-AF65-F5344CB8AC3E}">
        <p14:creationId xmlns:p14="http://schemas.microsoft.com/office/powerpoint/2010/main" val="4231057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Company of Wolves</a:t>
            </a:r>
            <a:r>
              <a:rPr lang="en-US" dirty="0"/>
              <a:t> (1984)</a:t>
            </a:r>
          </a:p>
        </p:txBody>
      </p:sp>
      <p:pic>
        <p:nvPicPr>
          <p:cNvPr id="5" name="Content Placeholder 4" descr="Screen Shot 2015-01-28 at 5.39.11 PM.png"/>
          <p:cNvPicPr>
            <a:picLocks noGrp="1" noChangeAspect="1"/>
          </p:cNvPicPr>
          <p:nvPr>
            <p:ph idx="1"/>
          </p:nvPr>
        </p:nvPicPr>
        <p:blipFill>
          <a:blip r:embed="rId2">
            <a:extLst>
              <a:ext uri="{28A0092B-C50C-407E-A947-70E740481C1C}">
                <a14:useLocalDpi xmlns:a14="http://schemas.microsoft.com/office/drawing/2010/main" val="0"/>
              </a:ext>
            </a:extLst>
          </a:blip>
          <a:srcRect t="1199" b="1199"/>
          <a:stretch>
            <a:fillRect/>
          </a:stretch>
        </p:blipFill>
        <p:spPr>
          <a:xfrm>
            <a:off x="457200" y="1579713"/>
            <a:ext cx="8229600" cy="4525963"/>
          </a:xfrm>
        </p:spPr>
      </p:pic>
    </p:spTree>
    <p:extLst>
      <p:ext uri="{BB962C8B-B14F-4D97-AF65-F5344CB8AC3E}">
        <p14:creationId xmlns:p14="http://schemas.microsoft.com/office/powerpoint/2010/main" val="4246027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Company of Wolves</a:t>
            </a:r>
            <a:r>
              <a:rPr lang="en-US" dirty="0"/>
              <a:t> (1984)</a:t>
            </a:r>
          </a:p>
        </p:txBody>
      </p:sp>
      <p:pic>
        <p:nvPicPr>
          <p:cNvPr id="4" name="Content Placeholder 3" descr="Screen Shot 2015-01-28 at 5.44.18 PM.png"/>
          <p:cNvPicPr>
            <a:picLocks noGrp="1" noChangeAspect="1"/>
          </p:cNvPicPr>
          <p:nvPr>
            <p:ph idx="1"/>
          </p:nvPr>
        </p:nvPicPr>
        <p:blipFill>
          <a:blip r:embed="rId2">
            <a:extLst>
              <a:ext uri="{28A0092B-C50C-407E-A947-70E740481C1C}">
                <a14:useLocalDpi xmlns:a14="http://schemas.microsoft.com/office/drawing/2010/main" val="0"/>
              </a:ext>
            </a:extLst>
          </a:blip>
          <a:srcRect t="621" b="621"/>
          <a:stretch>
            <a:fillRect/>
          </a:stretch>
        </p:blipFill>
        <p:spPr/>
      </p:pic>
    </p:spTree>
    <p:extLst>
      <p:ext uri="{BB962C8B-B14F-4D97-AF65-F5344CB8AC3E}">
        <p14:creationId xmlns:p14="http://schemas.microsoft.com/office/powerpoint/2010/main" val="2927143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Company of Wolves</a:t>
            </a:r>
            <a:r>
              <a:rPr lang="en-US" dirty="0"/>
              <a:t> (1984)</a:t>
            </a:r>
          </a:p>
        </p:txBody>
      </p:sp>
      <p:pic>
        <p:nvPicPr>
          <p:cNvPr id="5" name="Content Placeholder 4" descr="Screen Shot 2015-01-28 at 5.46.24 PM.png"/>
          <p:cNvPicPr>
            <a:picLocks noGrp="1" noChangeAspect="1"/>
          </p:cNvPicPr>
          <p:nvPr>
            <p:ph idx="1"/>
          </p:nvPr>
        </p:nvPicPr>
        <p:blipFill>
          <a:blip r:embed="rId2">
            <a:extLst>
              <a:ext uri="{28A0092B-C50C-407E-A947-70E740481C1C}">
                <a14:useLocalDpi xmlns:a14="http://schemas.microsoft.com/office/drawing/2010/main" val="0"/>
              </a:ext>
            </a:extLst>
          </a:blip>
          <a:srcRect t="96" b="96"/>
          <a:stretch>
            <a:fillRect/>
          </a:stretch>
        </p:blipFill>
        <p:spPr/>
      </p:pic>
    </p:spTree>
    <p:extLst>
      <p:ext uri="{BB962C8B-B14F-4D97-AF65-F5344CB8AC3E}">
        <p14:creationId xmlns:p14="http://schemas.microsoft.com/office/powerpoint/2010/main" val="3945325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Angela Carter </a:t>
            </a:r>
            <a:endParaRPr lang="en-US" dirty="0"/>
          </a:p>
        </p:txBody>
      </p:sp>
      <p:sp>
        <p:nvSpPr>
          <p:cNvPr id="3" name="Content Placeholder 2"/>
          <p:cNvSpPr>
            <a:spLocks noGrp="1"/>
          </p:cNvSpPr>
          <p:nvPr>
            <p:ph idx="1"/>
          </p:nvPr>
        </p:nvSpPr>
        <p:spPr>
          <a:xfrm>
            <a:off x="457200" y="1600200"/>
            <a:ext cx="5051003" cy="4525963"/>
          </a:xfrm>
        </p:spPr>
        <p:txBody>
          <a:bodyPr>
            <a:normAutofit fontScale="92500" lnSpcReduction="10000"/>
          </a:bodyPr>
          <a:lstStyle/>
          <a:p>
            <a:r>
              <a:rPr lang="en-US" dirty="0" smtClean="0">
                <a:solidFill>
                  <a:schemeClr val="accent6"/>
                </a:solidFill>
              </a:rPr>
              <a:t>1940-1992</a:t>
            </a:r>
          </a:p>
          <a:p>
            <a:r>
              <a:rPr lang="en-US" dirty="0" smtClean="0">
                <a:solidFill>
                  <a:schemeClr val="accent6"/>
                </a:solidFill>
              </a:rPr>
              <a:t>English novelist, journalist</a:t>
            </a:r>
          </a:p>
          <a:p>
            <a:r>
              <a:rPr lang="en-US" dirty="0" smtClean="0">
                <a:solidFill>
                  <a:schemeClr val="accent6"/>
                </a:solidFill>
              </a:rPr>
              <a:t>Wrote many novels and stories</a:t>
            </a:r>
          </a:p>
          <a:p>
            <a:r>
              <a:rPr lang="en-US" dirty="0" smtClean="0">
                <a:solidFill>
                  <a:schemeClr val="accent6"/>
                </a:solidFill>
              </a:rPr>
              <a:t>Translated fairy tales</a:t>
            </a:r>
          </a:p>
          <a:p>
            <a:r>
              <a:rPr lang="en-US" dirty="0" smtClean="0">
                <a:solidFill>
                  <a:schemeClr val="accent6"/>
                </a:solidFill>
              </a:rPr>
              <a:t>Wrote children’s books</a:t>
            </a:r>
          </a:p>
          <a:p>
            <a:r>
              <a:rPr lang="en-US" dirty="0" smtClean="0">
                <a:solidFill>
                  <a:schemeClr val="accent6"/>
                </a:solidFill>
              </a:rPr>
              <a:t>Associated with feminism, postmodernism, magical realism</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5600700" y="1600200"/>
            <a:ext cx="3086100" cy="4648200"/>
          </a:xfrm>
          <a:prstGeom prst="rect">
            <a:avLst/>
          </a:prstGeom>
        </p:spPr>
      </p:pic>
    </p:spTree>
    <p:extLst>
      <p:ext uri="{BB962C8B-B14F-4D97-AF65-F5344CB8AC3E}">
        <p14:creationId xmlns:p14="http://schemas.microsoft.com/office/powerpoint/2010/main" val="50790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Company of Wolves</a:t>
            </a:r>
            <a:r>
              <a:rPr lang="en-US" dirty="0"/>
              <a:t> (1984)</a:t>
            </a:r>
          </a:p>
        </p:txBody>
      </p:sp>
      <p:pic>
        <p:nvPicPr>
          <p:cNvPr id="4" name="Content Placeholder 3" descr="Screen Shot 2015-01-28 at 5.48.34 PM.png"/>
          <p:cNvPicPr>
            <a:picLocks noGrp="1" noChangeAspect="1"/>
          </p:cNvPicPr>
          <p:nvPr>
            <p:ph idx="1"/>
          </p:nvPr>
        </p:nvPicPr>
        <p:blipFill>
          <a:blip r:embed="rId2">
            <a:extLst>
              <a:ext uri="{28A0092B-C50C-407E-A947-70E740481C1C}">
                <a14:useLocalDpi xmlns:a14="http://schemas.microsoft.com/office/drawing/2010/main" val="0"/>
              </a:ext>
            </a:extLst>
          </a:blip>
          <a:srcRect t="274" b="274"/>
          <a:stretch>
            <a:fillRect/>
          </a:stretch>
        </p:blipFill>
        <p:spPr/>
      </p:pic>
    </p:spTree>
    <p:extLst>
      <p:ext uri="{BB962C8B-B14F-4D97-AF65-F5344CB8AC3E}">
        <p14:creationId xmlns:p14="http://schemas.microsoft.com/office/powerpoint/2010/main" val="4168743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Company of Wolves</a:t>
            </a:r>
            <a:r>
              <a:rPr lang="en-US" dirty="0"/>
              <a:t> (1984)</a:t>
            </a:r>
          </a:p>
        </p:txBody>
      </p:sp>
      <p:pic>
        <p:nvPicPr>
          <p:cNvPr id="4" name="Content Placeholder 3" descr="Screen Shot 2015-01-28 at 5.49.08 PM.png"/>
          <p:cNvPicPr>
            <a:picLocks noGrp="1" noChangeAspect="1"/>
          </p:cNvPicPr>
          <p:nvPr>
            <p:ph idx="1"/>
          </p:nvPr>
        </p:nvPicPr>
        <p:blipFill>
          <a:blip r:embed="rId2">
            <a:extLst>
              <a:ext uri="{28A0092B-C50C-407E-A947-70E740481C1C}">
                <a14:useLocalDpi xmlns:a14="http://schemas.microsoft.com/office/drawing/2010/main" val="0"/>
              </a:ext>
            </a:extLst>
          </a:blip>
          <a:srcRect t="1305" b="1305"/>
          <a:stretch>
            <a:fillRect/>
          </a:stretch>
        </p:blipFill>
        <p:spPr/>
      </p:pic>
    </p:spTree>
    <p:extLst>
      <p:ext uri="{BB962C8B-B14F-4D97-AF65-F5344CB8AC3E}">
        <p14:creationId xmlns:p14="http://schemas.microsoft.com/office/powerpoint/2010/main" val="36016314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Company of Wolves</a:t>
            </a:r>
            <a:r>
              <a:rPr lang="en-US" dirty="0"/>
              <a:t> (1984)</a:t>
            </a:r>
          </a:p>
        </p:txBody>
      </p:sp>
      <p:pic>
        <p:nvPicPr>
          <p:cNvPr id="5" name="Content Placeholder 4" descr="Screen Shot 2015-01-28 at 5.51.44 PM.png"/>
          <p:cNvPicPr>
            <a:picLocks noGrp="1" noChangeAspect="1"/>
          </p:cNvPicPr>
          <p:nvPr>
            <p:ph idx="1"/>
          </p:nvPr>
        </p:nvPicPr>
        <p:blipFill>
          <a:blip r:embed="rId2">
            <a:extLst>
              <a:ext uri="{28A0092B-C50C-407E-A947-70E740481C1C}">
                <a14:useLocalDpi xmlns:a14="http://schemas.microsoft.com/office/drawing/2010/main" val="0"/>
              </a:ext>
            </a:extLst>
          </a:blip>
          <a:srcRect t="562" b="562"/>
          <a:stretch>
            <a:fillRect/>
          </a:stretch>
        </p:blipFill>
        <p:spPr/>
      </p:pic>
    </p:spTree>
    <p:extLst>
      <p:ext uri="{BB962C8B-B14F-4D97-AF65-F5344CB8AC3E}">
        <p14:creationId xmlns:p14="http://schemas.microsoft.com/office/powerpoint/2010/main" val="998576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Company of Wolves</a:t>
            </a:r>
            <a:r>
              <a:rPr lang="en-US" dirty="0"/>
              <a:t> (1984)</a:t>
            </a:r>
          </a:p>
        </p:txBody>
      </p:sp>
      <p:pic>
        <p:nvPicPr>
          <p:cNvPr id="4" name="Content Placeholder 3" descr="Screen Shot 2015-01-28 at 5.53.36 PM.png"/>
          <p:cNvPicPr>
            <a:picLocks noGrp="1" noChangeAspect="1"/>
          </p:cNvPicPr>
          <p:nvPr>
            <p:ph idx="1"/>
          </p:nvPr>
        </p:nvPicPr>
        <p:blipFill>
          <a:blip r:embed="rId2">
            <a:extLst>
              <a:ext uri="{28A0092B-C50C-407E-A947-70E740481C1C}">
                <a14:useLocalDpi xmlns:a14="http://schemas.microsoft.com/office/drawing/2010/main" val="0"/>
              </a:ext>
            </a:extLst>
          </a:blip>
          <a:srcRect t="436" b="436"/>
          <a:stretch>
            <a:fillRect/>
          </a:stretch>
        </p:blipFill>
        <p:spPr/>
      </p:pic>
    </p:spTree>
    <p:extLst>
      <p:ext uri="{BB962C8B-B14F-4D97-AF65-F5344CB8AC3E}">
        <p14:creationId xmlns:p14="http://schemas.microsoft.com/office/powerpoint/2010/main" val="4454769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Neil Jordan on his film:</a:t>
            </a:r>
            <a:endParaRPr lang="en-US" dirty="0">
              <a:solidFill>
                <a:schemeClr val="accent6"/>
              </a:solidFill>
            </a:endParaRPr>
          </a:p>
        </p:txBody>
      </p:sp>
      <p:sp>
        <p:nvSpPr>
          <p:cNvPr id="3" name="Content Placeholder 2"/>
          <p:cNvSpPr>
            <a:spLocks noGrp="1"/>
          </p:cNvSpPr>
          <p:nvPr>
            <p:ph idx="1"/>
          </p:nvPr>
        </p:nvSpPr>
        <p:spPr>
          <a:xfrm>
            <a:off x="498170" y="1600200"/>
            <a:ext cx="8229600" cy="4525963"/>
          </a:xfrm>
        </p:spPr>
        <p:txBody>
          <a:bodyPr>
            <a:normAutofit/>
          </a:bodyPr>
          <a:lstStyle/>
          <a:p>
            <a:pPr marL="0" indent="0">
              <a:buNone/>
            </a:pPr>
            <a:r>
              <a:rPr lang="en-US" dirty="0"/>
              <a:t>"It's a film about </a:t>
            </a:r>
            <a:r>
              <a:rPr lang="en-US" dirty="0" smtClean="0"/>
              <a:t>storytelling . . . It's </a:t>
            </a:r>
            <a:r>
              <a:rPr lang="en-US" dirty="0"/>
              <a:t>about the use of stories, and in the case of fairy tales, the main use is to teach young girls not to have sex with men, isn't it</a:t>
            </a:r>
            <a:r>
              <a:rPr lang="en-US" dirty="0" smtClean="0"/>
              <a:t>? . . . </a:t>
            </a:r>
            <a:r>
              <a:rPr lang="en-US" i="1" dirty="0" smtClean="0"/>
              <a:t>The </a:t>
            </a:r>
            <a:r>
              <a:rPr lang="en-US" i="1" dirty="0"/>
              <a:t>Company of Wolves</a:t>
            </a:r>
            <a:r>
              <a:rPr lang="en-US" dirty="0"/>
              <a:t> is about how society teaches young women to look at themselves, and what to be afraid </a:t>
            </a:r>
            <a:r>
              <a:rPr lang="en-US" dirty="0" smtClean="0"/>
              <a:t>of. It's </a:t>
            </a:r>
            <a:r>
              <a:rPr lang="en-US" dirty="0"/>
              <a:t>about a girl learning that the world of sensuality and the unknown is not to be feared, that it's worth getting your </a:t>
            </a:r>
            <a:r>
              <a:rPr lang="en-US" dirty="0" smtClean="0"/>
              <a:t>teeth into.”</a:t>
            </a:r>
            <a:endParaRPr lang="en-US" dirty="0"/>
          </a:p>
        </p:txBody>
      </p:sp>
    </p:spTree>
    <p:extLst>
      <p:ext uri="{BB962C8B-B14F-4D97-AF65-F5344CB8AC3E}">
        <p14:creationId xmlns:p14="http://schemas.microsoft.com/office/powerpoint/2010/main" val="24613764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Jordan &amp; Carter, </a:t>
            </a:r>
            <a:br>
              <a:rPr lang="en-US" dirty="0" smtClean="0"/>
            </a:br>
            <a:r>
              <a:rPr lang="en-US" dirty="0" smtClean="0"/>
              <a:t>“The Company of Wolves”</a:t>
            </a:r>
            <a:endParaRPr lang="en-US" dirty="0"/>
          </a:p>
        </p:txBody>
      </p:sp>
      <p:sp>
        <p:nvSpPr>
          <p:cNvPr id="3" name="Content Placeholder 2"/>
          <p:cNvSpPr>
            <a:spLocks noGrp="1"/>
          </p:cNvSpPr>
          <p:nvPr>
            <p:ph idx="1"/>
          </p:nvPr>
        </p:nvSpPr>
        <p:spPr/>
        <p:txBody>
          <a:bodyPr/>
          <a:lstStyle/>
          <a:p>
            <a:pPr marL="0" indent="0">
              <a:buNone/>
            </a:pPr>
            <a:endParaRPr lang="en-US" dirty="0">
              <a:solidFill>
                <a:srgbClr val="F79646"/>
              </a:solidFill>
            </a:endParaRPr>
          </a:p>
          <a:p>
            <a:r>
              <a:rPr lang="en-US" dirty="0" smtClean="0">
                <a:solidFill>
                  <a:srgbClr val="F79646"/>
                </a:solidFill>
              </a:rPr>
              <a:t>How </a:t>
            </a:r>
            <a:r>
              <a:rPr lang="en-US" dirty="0">
                <a:solidFill>
                  <a:srgbClr val="F79646"/>
                </a:solidFill>
              </a:rPr>
              <a:t>is the ‘child’ or LRR figure depicted? </a:t>
            </a:r>
            <a:endParaRPr lang="en-US" dirty="0" smtClean="0">
              <a:solidFill>
                <a:srgbClr val="F79646"/>
              </a:solidFill>
            </a:endParaRPr>
          </a:p>
          <a:p>
            <a:endParaRPr lang="en-US" dirty="0">
              <a:solidFill>
                <a:srgbClr val="F79646"/>
              </a:solidFill>
            </a:endParaRPr>
          </a:p>
          <a:p>
            <a:r>
              <a:rPr lang="en-US" dirty="0">
                <a:solidFill>
                  <a:srgbClr val="F79646"/>
                </a:solidFill>
              </a:rPr>
              <a:t>How does </a:t>
            </a:r>
            <a:r>
              <a:rPr lang="en-US" dirty="0" smtClean="0">
                <a:solidFill>
                  <a:srgbClr val="F79646"/>
                </a:solidFill>
                <a:hlinkClick r:id="rId2"/>
              </a:rPr>
              <a:t>Carter’s (and Jordan’s) </a:t>
            </a:r>
            <a:r>
              <a:rPr lang="en-US" dirty="0">
                <a:solidFill>
                  <a:srgbClr val="F79646"/>
                </a:solidFill>
                <a:hlinkClick r:id="rId2"/>
              </a:rPr>
              <a:t>ending </a:t>
            </a:r>
            <a:r>
              <a:rPr lang="en-US" dirty="0">
                <a:solidFill>
                  <a:srgbClr val="F79646"/>
                </a:solidFill>
              </a:rPr>
              <a:t>differ from the </a:t>
            </a:r>
            <a:r>
              <a:rPr lang="en-US" dirty="0" err="1">
                <a:solidFill>
                  <a:srgbClr val="F79646"/>
                </a:solidFill>
              </a:rPr>
              <a:t>Grimms</a:t>
            </a:r>
            <a:r>
              <a:rPr lang="en-US" dirty="0">
                <a:solidFill>
                  <a:srgbClr val="F79646"/>
                </a:solidFill>
              </a:rPr>
              <a:t>’ or Perrault’s? </a:t>
            </a:r>
          </a:p>
          <a:p>
            <a:endParaRPr lang="en-US" dirty="0"/>
          </a:p>
        </p:txBody>
      </p:sp>
    </p:spTree>
    <p:extLst>
      <p:ext uri="{BB962C8B-B14F-4D97-AF65-F5344CB8AC3E}">
        <p14:creationId xmlns:p14="http://schemas.microsoft.com/office/powerpoint/2010/main" val="17676853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21912"/>
            <a:ext cx="8229600" cy="5777885"/>
          </a:xfrm>
        </p:spPr>
        <p:txBody>
          <a:bodyPr>
            <a:noAutofit/>
          </a:bodyPr>
          <a:lstStyle/>
          <a:p>
            <a:pPr marL="0" indent="0">
              <a:buNone/>
            </a:pPr>
            <a:r>
              <a:rPr lang="en-US" sz="2600" dirty="0" smtClean="0"/>
              <a:t>“The </a:t>
            </a:r>
            <a:r>
              <a:rPr lang="en-US" sz="2600" dirty="0"/>
              <a:t>wolves themselves are </a:t>
            </a:r>
            <a:r>
              <a:rPr lang="en-US" sz="2600" dirty="0" smtClean="0"/>
              <a:t>… a </a:t>
            </a:r>
            <a:r>
              <a:rPr lang="en-US" sz="2600" dirty="0"/>
              <a:t>key to understanding this superficially puzzling film. It is of utmost importance that not all of the wolves in the film are male. </a:t>
            </a:r>
            <a:r>
              <a:rPr lang="en-US" sz="2600" dirty="0" smtClean="0"/>
              <a:t>[It is] is </a:t>
            </a:r>
            <a:r>
              <a:rPr lang="en-US" sz="2600" dirty="0"/>
              <a:t>a feminist rebuke of the young woman as hapless victim — as sexual prey for a predatory male. </a:t>
            </a:r>
            <a:r>
              <a:rPr lang="en-US" sz="2600" dirty="0" smtClean="0"/>
              <a:t>[The ending, where </a:t>
            </a:r>
            <a:r>
              <a:rPr lang="en-US" sz="2600" dirty="0" err="1" smtClean="0"/>
              <a:t>Rosaleen</a:t>
            </a:r>
            <a:r>
              <a:rPr lang="en-US" sz="2600" dirty="0" smtClean="0"/>
              <a:t> becomes a wolf,] </a:t>
            </a:r>
            <a:r>
              <a:rPr lang="en-US" sz="2600" dirty="0"/>
              <a:t>offers us a definitive reversal of the victim role in which Red Riding Hood and those interchangeable female horror film characters are typically cast. Thus, while it is a horror film</a:t>
            </a:r>
            <a:r>
              <a:rPr lang="en-US" sz="2600" dirty="0" smtClean="0"/>
              <a:t>,…</a:t>
            </a:r>
            <a:r>
              <a:rPr lang="en-US" sz="2600" i="1" dirty="0" smtClean="0"/>
              <a:t>The </a:t>
            </a:r>
            <a:r>
              <a:rPr lang="en-US" sz="2600" i="1" dirty="0"/>
              <a:t>Company of Wolves</a:t>
            </a:r>
            <a:r>
              <a:rPr lang="en-US" sz="2600" dirty="0"/>
              <a:t> does not simply play on or reinforce the sexual anxieties of its audience. Rather, it presents both sides of sexuality, both threatening and desirable, as well as a level playing field for both genders</a:t>
            </a:r>
            <a:r>
              <a:rPr lang="en-US" sz="2600" dirty="0" smtClean="0"/>
              <a:t>.”    </a:t>
            </a:r>
          </a:p>
          <a:p>
            <a:pPr marL="0" indent="0">
              <a:buNone/>
            </a:pPr>
            <a:r>
              <a:rPr lang="en-US" sz="2600" dirty="0"/>
              <a:t>	</a:t>
            </a:r>
            <a:r>
              <a:rPr lang="en-US" sz="2600" dirty="0" smtClean="0"/>
              <a:t>	—Victoria Large on </a:t>
            </a:r>
            <a:r>
              <a:rPr lang="en-US" sz="2600" i="1" dirty="0" smtClean="0"/>
              <a:t>The Company of Wolves</a:t>
            </a:r>
            <a:endParaRPr lang="en-US" sz="2600" dirty="0"/>
          </a:p>
        </p:txBody>
      </p:sp>
      <p:sp>
        <p:nvSpPr>
          <p:cNvPr id="4" name="TextBox 3"/>
          <p:cNvSpPr txBox="1"/>
          <p:nvPr/>
        </p:nvSpPr>
        <p:spPr>
          <a:xfrm>
            <a:off x="3625848" y="122354"/>
            <a:ext cx="1966562" cy="553998"/>
          </a:xfrm>
          <a:prstGeom prst="rect">
            <a:avLst/>
          </a:prstGeom>
          <a:noFill/>
        </p:spPr>
        <p:txBody>
          <a:bodyPr wrap="square" rtlCol="0">
            <a:spAutoFit/>
          </a:bodyPr>
          <a:lstStyle/>
          <a:p>
            <a:r>
              <a:rPr lang="en-US" sz="3000" dirty="0" smtClean="0">
                <a:solidFill>
                  <a:srgbClr val="F79646"/>
                </a:solidFill>
              </a:rPr>
              <a:t>FEMINIST? </a:t>
            </a:r>
            <a:endParaRPr lang="en-US" sz="3000" dirty="0">
              <a:solidFill>
                <a:srgbClr val="F79646"/>
              </a:solidFill>
            </a:endParaRPr>
          </a:p>
        </p:txBody>
      </p:sp>
    </p:spTree>
    <p:extLst>
      <p:ext uri="{BB962C8B-B14F-4D97-AF65-F5344CB8AC3E}">
        <p14:creationId xmlns:p14="http://schemas.microsoft.com/office/powerpoint/2010/main" val="1629138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0497"/>
            <a:ext cx="8229600" cy="5959478"/>
          </a:xfrm>
        </p:spPr>
        <p:txBody>
          <a:bodyPr/>
          <a:lstStyle/>
          <a:p>
            <a:pPr marL="0" indent="0" algn="ctr">
              <a:buNone/>
            </a:pPr>
            <a:r>
              <a:rPr lang="en-US" dirty="0" smtClean="0">
                <a:solidFill>
                  <a:srgbClr val="F79646"/>
                </a:solidFill>
              </a:rPr>
              <a:t>ANTI-FEMINIST?</a:t>
            </a:r>
          </a:p>
          <a:p>
            <a:pPr marL="0" indent="0">
              <a:buNone/>
            </a:pPr>
            <a:endParaRPr lang="en-US" dirty="0"/>
          </a:p>
          <a:p>
            <a:pPr marL="0" indent="0">
              <a:buNone/>
            </a:pPr>
            <a:r>
              <a:rPr lang="en-US" dirty="0" smtClean="0"/>
              <a:t>Despite Carter’s association with the feminist movement, she alienated many feminists who claimed that her celebration of feminine sexuality (and pornography) merely capitulated to standards of male desire. According to critic Patricia </a:t>
            </a:r>
            <a:r>
              <a:rPr lang="en-US" dirty="0" err="1" smtClean="0"/>
              <a:t>Duncker</a:t>
            </a:r>
            <a:r>
              <a:rPr lang="en-US" dirty="0"/>
              <a:t>, </a:t>
            </a:r>
            <a:r>
              <a:rPr lang="en-US" dirty="0" smtClean="0"/>
              <a:t>“Carter </a:t>
            </a:r>
            <a:r>
              <a:rPr lang="en-US" dirty="0"/>
              <a:t>envisages women's sensuality simply as a response to male arousal</a:t>
            </a:r>
            <a:r>
              <a:rPr lang="en-US" dirty="0" smtClean="0"/>
              <a:t>.”</a:t>
            </a:r>
            <a:endParaRPr lang="en-US" dirty="0"/>
          </a:p>
        </p:txBody>
      </p:sp>
    </p:spTree>
    <p:extLst>
      <p:ext uri="{BB962C8B-B14F-4D97-AF65-F5344CB8AC3E}">
        <p14:creationId xmlns:p14="http://schemas.microsoft.com/office/powerpoint/2010/main" val="15802622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Signal Question</a:t>
            </a:r>
            <a:endParaRPr lang="en-US" dirty="0">
              <a:solidFill>
                <a:srgbClr val="F79646"/>
              </a:solidFill>
            </a:endParaRPr>
          </a:p>
        </p:txBody>
      </p:sp>
      <p:sp>
        <p:nvSpPr>
          <p:cNvPr id="3" name="Content Placeholder 2"/>
          <p:cNvSpPr>
            <a:spLocks noGrp="1"/>
          </p:cNvSpPr>
          <p:nvPr>
            <p:ph idx="1"/>
          </p:nvPr>
        </p:nvSpPr>
        <p:spPr/>
        <p:txBody>
          <a:bodyPr/>
          <a:lstStyle/>
          <a:p>
            <a:pPr marL="0" indent="0">
              <a:buNone/>
            </a:pPr>
            <a:r>
              <a:rPr lang="en-US" dirty="0" smtClean="0">
                <a:solidFill>
                  <a:srgbClr val="FFFF00"/>
                </a:solidFill>
              </a:rPr>
              <a:t>Write for five minutes on </a:t>
            </a:r>
            <a:r>
              <a:rPr lang="en-US" i="1" dirty="0" smtClean="0">
                <a:solidFill>
                  <a:srgbClr val="FFFF00"/>
                </a:solidFill>
              </a:rPr>
              <a:t>either</a:t>
            </a:r>
            <a:r>
              <a:rPr lang="en-US" dirty="0" smtClean="0">
                <a:solidFill>
                  <a:srgbClr val="FFFF00"/>
                </a:solidFill>
              </a:rPr>
              <a:t> question: </a:t>
            </a:r>
            <a:br>
              <a:rPr lang="en-US" dirty="0" smtClean="0">
                <a:solidFill>
                  <a:srgbClr val="FFFF00"/>
                </a:solidFill>
              </a:rPr>
            </a:br>
            <a:endParaRPr lang="en-US" dirty="0" smtClean="0">
              <a:solidFill>
                <a:srgbClr val="FFFF00"/>
              </a:solidFill>
            </a:endParaRPr>
          </a:p>
          <a:p>
            <a:pPr marL="0" indent="0">
              <a:buNone/>
            </a:pPr>
            <a:r>
              <a:rPr lang="en-US" dirty="0" smtClean="0"/>
              <a:t>A) How do Carter’s fairy tales change or adapt the message of earlier traditional versions? </a:t>
            </a:r>
          </a:p>
          <a:p>
            <a:pPr marL="0" indent="0">
              <a:buNone/>
            </a:pPr>
            <a:endParaRPr lang="en-US" dirty="0"/>
          </a:p>
          <a:p>
            <a:pPr marL="0" indent="0">
              <a:buNone/>
            </a:pPr>
            <a:r>
              <a:rPr lang="en-US" dirty="0" smtClean="0"/>
              <a:t>B) How would you evaluate Carter’s depiction of feminine sexuality. Would you call it feminist? Why/why not? </a:t>
            </a:r>
          </a:p>
          <a:p>
            <a:pPr marL="0" indent="0">
              <a:buNone/>
            </a:pPr>
            <a:endParaRPr lang="en-US" dirty="0"/>
          </a:p>
        </p:txBody>
      </p:sp>
    </p:spTree>
    <p:extLst>
      <p:ext uri="{BB962C8B-B14F-4D97-AF65-F5344CB8AC3E}">
        <p14:creationId xmlns:p14="http://schemas.microsoft.com/office/powerpoint/2010/main" val="168376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Question</a:t>
            </a:r>
            <a:endParaRPr lang="en-US" dirty="0"/>
          </a:p>
        </p:txBody>
      </p:sp>
      <p:sp>
        <p:nvSpPr>
          <p:cNvPr id="3" name="Content Placeholder 2"/>
          <p:cNvSpPr>
            <a:spLocks noGrp="1"/>
          </p:cNvSpPr>
          <p:nvPr>
            <p:ph idx="1"/>
          </p:nvPr>
        </p:nvSpPr>
        <p:spPr/>
        <p:txBody>
          <a:bodyPr/>
          <a:lstStyle/>
          <a:p>
            <a:pPr marL="0" indent="0">
              <a:buNone/>
            </a:pPr>
            <a:r>
              <a:rPr lang="en-US" dirty="0" smtClean="0"/>
              <a:t>Write for ten minutes: </a:t>
            </a:r>
          </a:p>
          <a:p>
            <a:pPr marL="0" indent="0">
              <a:buNone/>
            </a:pPr>
            <a:endParaRPr lang="en-US" dirty="0"/>
          </a:p>
          <a:p>
            <a:pPr marL="0" indent="0">
              <a:buNone/>
            </a:pPr>
            <a:r>
              <a:rPr lang="en-US" dirty="0" smtClean="0">
                <a:solidFill>
                  <a:schemeClr val="accent6"/>
                </a:solidFill>
              </a:rPr>
              <a:t>Focusing on either of Carter’s stories, describe the significance of the changes made to earlier versions of the fairy tales. </a:t>
            </a:r>
            <a:r>
              <a:rPr lang="en-US" u="sng" dirty="0" smtClean="0">
                <a:solidFill>
                  <a:schemeClr val="accent6"/>
                </a:solidFill>
              </a:rPr>
              <a:t>In particular, what do the ‘monsters’ in Carter’s versions represent? How are they different?  </a:t>
            </a:r>
            <a:endParaRPr lang="en-US" u="sng" dirty="0">
              <a:solidFill>
                <a:schemeClr val="accent6"/>
              </a:solidFill>
            </a:endParaRPr>
          </a:p>
        </p:txBody>
      </p:sp>
    </p:spTree>
    <p:extLst>
      <p:ext uri="{BB962C8B-B14F-4D97-AF65-F5344CB8AC3E}">
        <p14:creationId xmlns:p14="http://schemas.microsoft.com/office/powerpoint/2010/main" val="11410836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smtClean="0"/>
              <a:t>The Bloody Chamber &amp; Other Stories</a:t>
            </a:r>
            <a:endParaRPr lang="en-US" i="1" dirty="0"/>
          </a:p>
        </p:txBody>
      </p:sp>
      <p:sp>
        <p:nvSpPr>
          <p:cNvPr id="3" name="Content Placeholder 2"/>
          <p:cNvSpPr>
            <a:spLocks noGrp="1"/>
          </p:cNvSpPr>
          <p:nvPr>
            <p:ph idx="1"/>
          </p:nvPr>
        </p:nvSpPr>
        <p:spPr>
          <a:xfrm>
            <a:off x="457200" y="1600200"/>
            <a:ext cx="6137343" cy="4525963"/>
          </a:xfrm>
        </p:spPr>
        <p:txBody>
          <a:bodyPr>
            <a:normAutofit lnSpcReduction="10000"/>
          </a:bodyPr>
          <a:lstStyle/>
          <a:p>
            <a:r>
              <a:rPr lang="en-US" dirty="0" smtClean="0">
                <a:solidFill>
                  <a:srgbClr val="F79646"/>
                </a:solidFill>
              </a:rPr>
              <a:t>One of Carter’s best-known,  most-praised works</a:t>
            </a:r>
          </a:p>
          <a:p>
            <a:r>
              <a:rPr lang="en-US" dirty="0" smtClean="0">
                <a:solidFill>
                  <a:srgbClr val="F79646"/>
                </a:solidFill>
              </a:rPr>
              <a:t>Published 1979</a:t>
            </a:r>
          </a:p>
          <a:p>
            <a:r>
              <a:rPr lang="en-US" dirty="0" smtClean="0">
                <a:solidFill>
                  <a:srgbClr val="F79646"/>
                </a:solidFill>
              </a:rPr>
              <a:t>Adapts fairy and folk tales including: </a:t>
            </a:r>
          </a:p>
          <a:p>
            <a:pPr lvl="1"/>
            <a:r>
              <a:rPr lang="en-US" dirty="0" smtClean="0">
                <a:solidFill>
                  <a:schemeClr val="accent2"/>
                </a:solidFill>
              </a:rPr>
              <a:t>Bluebeard</a:t>
            </a:r>
          </a:p>
          <a:p>
            <a:pPr lvl="1"/>
            <a:r>
              <a:rPr lang="en-US" dirty="0" smtClean="0">
                <a:solidFill>
                  <a:schemeClr val="accent2"/>
                </a:solidFill>
              </a:rPr>
              <a:t>Beauty and the Beast</a:t>
            </a:r>
          </a:p>
          <a:p>
            <a:pPr lvl="1"/>
            <a:r>
              <a:rPr lang="en-US" dirty="0" smtClean="0">
                <a:solidFill>
                  <a:schemeClr val="accent2"/>
                </a:solidFill>
              </a:rPr>
              <a:t>Little Red Riding Hood</a:t>
            </a:r>
          </a:p>
          <a:p>
            <a:pPr lvl="1"/>
            <a:r>
              <a:rPr lang="en-US" dirty="0" smtClean="0">
                <a:solidFill>
                  <a:schemeClr val="accent2"/>
                </a:solidFill>
              </a:rPr>
              <a:t>Puss in Boots</a:t>
            </a:r>
          </a:p>
          <a:p>
            <a:pPr lvl="1"/>
            <a:endParaRPr lang="en-US" dirty="0" smtClean="0"/>
          </a:p>
          <a:p>
            <a:endParaRPr lang="en-US" dirty="0"/>
          </a:p>
        </p:txBody>
      </p:sp>
      <p:pic>
        <p:nvPicPr>
          <p:cNvPr id="4" name="Picture 3"/>
          <p:cNvPicPr>
            <a:picLocks noChangeAspect="1"/>
          </p:cNvPicPr>
          <p:nvPr/>
        </p:nvPicPr>
        <p:blipFill>
          <a:blip r:embed="rId2"/>
          <a:stretch>
            <a:fillRect/>
          </a:stretch>
        </p:blipFill>
        <p:spPr>
          <a:xfrm>
            <a:off x="5880099" y="1810085"/>
            <a:ext cx="3044399" cy="4729163"/>
          </a:xfrm>
          <a:prstGeom prst="rect">
            <a:avLst/>
          </a:prstGeom>
        </p:spPr>
      </p:pic>
      <p:sp>
        <p:nvSpPr>
          <p:cNvPr id="5" name="TextBox 4"/>
          <p:cNvSpPr txBox="1"/>
          <p:nvPr/>
        </p:nvSpPr>
        <p:spPr>
          <a:xfrm>
            <a:off x="9358465" y="55699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1421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“Beauty and the Beast”</a:t>
            </a:r>
            <a:endParaRPr lang="en-US" dirty="0">
              <a:solidFill>
                <a:srgbClr val="F79646"/>
              </a:solidFill>
            </a:endParaRPr>
          </a:p>
        </p:txBody>
      </p:sp>
      <p:sp>
        <p:nvSpPr>
          <p:cNvPr id="3" name="Content Placeholder 2"/>
          <p:cNvSpPr>
            <a:spLocks noGrp="1"/>
          </p:cNvSpPr>
          <p:nvPr>
            <p:ph idx="1"/>
          </p:nvPr>
        </p:nvSpPr>
        <p:spPr>
          <a:xfrm>
            <a:off x="457200" y="1600200"/>
            <a:ext cx="4225452" cy="4525963"/>
          </a:xfrm>
        </p:spPr>
        <p:txBody>
          <a:bodyPr>
            <a:normAutofit lnSpcReduction="10000"/>
          </a:bodyPr>
          <a:lstStyle/>
          <a:p>
            <a:r>
              <a:rPr lang="en-US" dirty="0" smtClean="0"/>
              <a:t>~4000 years old</a:t>
            </a:r>
          </a:p>
          <a:p>
            <a:r>
              <a:rPr lang="en-US" dirty="0" smtClean="0"/>
              <a:t>First written: Gabrielle-Suzanne </a:t>
            </a:r>
            <a:r>
              <a:rPr lang="en-US" dirty="0" err="1" smtClean="0"/>
              <a:t>Barbot</a:t>
            </a:r>
            <a:r>
              <a:rPr lang="en-US" dirty="0" smtClean="0"/>
              <a:t> de Villeneuve (1740)</a:t>
            </a:r>
          </a:p>
          <a:p>
            <a:r>
              <a:rPr lang="en-US" dirty="0" smtClean="0"/>
              <a:t>First published: Jeanne-Marie </a:t>
            </a:r>
            <a:r>
              <a:rPr lang="en-US" dirty="0" err="1" smtClean="0"/>
              <a:t>Leprince</a:t>
            </a:r>
            <a:r>
              <a:rPr lang="en-US" dirty="0" smtClean="0"/>
              <a:t> de Beaumont (1756)</a:t>
            </a:r>
            <a:endParaRPr lang="en-US" dirty="0"/>
          </a:p>
        </p:txBody>
      </p:sp>
      <p:pic>
        <p:nvPicPr>
          <p:cNvPr id="6" name="Picture 5"/>
          <p:cNvPicPr>
            <a:picLocks noChangeAspect="1"/>
          </p:cNvPicPr>
          <p:nvPr/>
        </p:nvPicPr>
        <p:blipFill>
          <a:blip r:embed="rId2"/>
          <a:stretch>
            <a:fillRect/>
          </a:stretch>
        </p:blipFill>
        <p:spPr>
          <a:xfrm>
            <a:off x="4997996" y="1821531"/>
            <a:ext cx="4146004" cy="5036469"/>
          </a:xfrm>
          <a:prstGeom prst="rect">
            <a:avLst/>
          </a:prstGeom>
        </p:spPr>
      </p:pic>
    </p:spTree>
    <p:extLst>
      <p:ext uri="{BB962C8B-B14F-4D97-AF65-F5344CB8AC3E}">
        <p14:creationId xmlns:p14="http://schemas.microsoft.com/office/powerpoint/2010/main" val="1441916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834145"/>
            <a:ext cx="3737943" cy="3023855"/>
          </a:xfrm>
          <a:prstGeom prst="rect">
            <a:avLst/>
          </a:prstGeom>
        </p:spPr>
      </p:pic>
      <p:pic>
        <p:nvPicPr>
          <p:cNvPr id="6" name="Picture 5"/>
          <p:cNvPicPr>
            <a:picLocks noChangeAspect="1"/>
          </p:cNvPicPr>
          <p:nvPr/>
        </p:nvPicPr>
        <p:blipFill>
          <a:blip r:embed="rId3"/>
          <a:stretch>
            <a:fillRect/>
          </a:stretch>
        </p:blipFill>
        <p:spPr>
          <a:xfrm>
            <a:off x="0" y="0"/>
            <a:ext cx="6606177" cy="3834145"/>
          </a:xfrm>
          <a:prstGeom prst="rect">
            <a:avLst/>
          </a:prstGeom>
        </p:spPr>
      </p:pic>
      <p:pic>
        <p:nvPicPr>
          <p:cNvPr id="7" name="Picture 6"/>
          <p:cNvPicPr>
            <a:picLocks noChangeAspect="1"/>
          </p:cNvPicPr>
          <p:nvPr/>
        </p:nvPicPr>
        <p:blipFill>
          <a:blip r:embed="rId4"/>
          <a:stretch>
            <a:fillRect/>
          </a:stretch>
        </p:blipFill>
        <p:spPr>
          <a:xfrm>
            <a:off x="5106015" y="2216638"/>
            <a:ext cx="4037985" cy="4641362"/>
          </a:xfrm>
          <a:prstGeom prst="rect">
            <a:avLst/>
          </a:prstGeom>
        </p:spPr>
      </p:pic>
    </p:spTree>
    <p:extLst>
      <p:ext uri="{BB962C8B-B14F-4D97-AF65-F5344CB8AC3E}">
        <p14:creationId xmlns:p14="http://schemas.microsoft.com/office/powerpoint/2010/main" val="48192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Signal Question</a:t>
            </a:r>
            <a:endParaRPr lang="en-US" dirty="0">
              <a:solidFill>
                <a:srgbClr val="F79646"/>
              </a:solidFill>
            </a:endParaRPr>
          </a:p>
        </p:txBody>
      </p:sp>
      <p:sp>
        <p:nvSpPr>
          <p:cNvPr id="3" name="Content Placeholder 2"/>
          <p:cNvSpPr>
            <a:spLocks noGrp="1"/>
          </p:cNvSpPr>
          <p:nvPr>
            <p:ph idx="1"/>
          </p:nvPr>
        </p:nvSpPr>
        <p:spPr>
          <a:xfrm>
            <a:off x="457200" y="1600200"/>
            <a:ext cx="8229600" cy="4890608"/>
          </a:xfrm>
        </p:spPr>
        <p:txBody>
          <a:bodyPr>
            <a:normAutofit lnSpcReduction="10000"/>
          </a:bodyPr>
          <a:lstStyle/>
          <a:p>
            <a:pPr marL="0" indent="0">
              <a:buNone/>
            </a:pPr>
            <a:r>
              <a:rPr lang="en-US" dirty="0" smtClean="0"/>
              <a:t>In the Disney versions of “Beauty and the Beast,” much like the early fairy tales, The Beast is—at least in part—a tragic figure, a victim. His monstrosity is a shell, a costume: his outward appearance, a temperament in need of domestication, bad manners in need of feminine correction. How would you compare him with Carter’s “Beast”? In what sense is Carter’s “Beast” monstrous? Is he, too, tragic or sympathetic? </a:t>
            </a:r>
            <a:endParaRPr lang="en-US" dirty="0"/>
          </a:p>
        </p:txBody>
      </p:sp>
    </p:spTree>
    <p:extLst>
      <p:ext uri="{BB962C8B-B14F-4D97-AF65-F5344CB8AC3E}">
        <p14:creationId xmlns:p14="http://schemas.microsoft.com/office/powerpoint/2010/main" val="2488112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Close Read</a:t>
            </a:r>
            <a:endParaRPr lang="en-US" dirty="0">
              <a:solidFill>
                <a:srgbClr val="F79646"/>
              </a:solidFill>
            </a:endParaRPr>
          </a:p>
        </p:txBody>
      </p:sp>
      <p:sp>
        <p:nvSpPr>
          <p:cNvPr id="3" name="Content Placeholder 2"/>
          <p:cNvSpPr>
            <a:spLocks noGrp="1"/>
          </p:cNvSpPr>
          <p:nvPr>
            <p:ph idx="1"/>
          </p:nvPr>
        </p:nvSpPr>
        <p:spPr>
          <a:xfrm>
            <a:off x="457200" y="1600201"/>
            <a:ext cx="8229600" cy="4877780"/>
          </a:xfrm>
        </p:spPr>
        <p:txBody>
          <a:bodyPr>
            <a:normAutofit fontScale="70000" lnSpcReduction="20000"/>
          </a:bodyPr>
          <a:lstStyle/>
          <a:p>
            <a:pPr marL="0" indent="0">
              <a:buNone/>
            </a:pPr>
            <a:r>
              <a:rPr lang="en-US" dirty="0" smtClean="0"/>
              <a:t>“There is a crude clumsiness about his outlines, that are on the ungainly, giant side; and he has an odd air of self-imposed restraint, as if fighting a battle with himself to remain upright when he would far rather drop down on all fours. He throws our human aspirations to the godlike sadly awry, poor fellow; only from a distance would you think The Beast not much different from any other man, although he wears a mask with a man’s face painted most beautifully on it. Oh, yes, a beautiful face; but one with too much formal symmetry of feature to be entirely human: one profile  of his mask is the mirror image of the other, too perfect, uncanny. He wears a wig, too, false hair tied at the nape with a bow, a wig of the kind you see in old-fashioned portraits. A chase silk stock stuck with a pearl hides his throat. And gloves of blond kid that are yet so huge and clumsy they do not seem to cover hands. </a:t>
            </a:r>
          </a:p>
          <a:p>
            <a:pPr marL="0" indent="0">
              <a:buNone/>
            </a:pPr>
            <a:r>
              <a:rPr lang="en-US" dirty="0"/>
              <a:t> </a:t>
            </a:r>
            <a:r>
              <a:rPr lang="en-US" dirty="0" smtClean="0"/>
              <a:t>  He is a carnival figure made of papier </a:t>
            </a:r>
            <a:r>
              <a:rPr lang="en-US" dirty="0" err="1" smtClean="0"/>
              <a:t>mâché</a:t>
            </a:r>
            <a:r>
              <a:rPr lang="en-US" dirty="0" smtClean="0"/>
              <a:t> and crêpe hair; and yet he has the Devil’s knack at cards.” </a:t>
            </a:r>
            <a:r>
              <a:rPr lang="en-US" dirty="0" smtClean="0"/>
              <a:t>(53)</a:t>
            </a:r>
            <a:endParaRPr lang="en-US" dirty="0"/>
          </a:p>
        </p:txBody>
      </p:sp>
    </p:spTree>
    <p:extLst>
      <p:ext uri="{BB962C8B-B14F-4D97-AF65-F5344CB8AC3E}">
        <p14:creationId xmlns:p14="http://schemas.microsoft.com/office/powerpoint/2010/main" val="3076970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Question</a:t>
            </a:r>
            <a:endParaRPr lang="en-US" dirty="0"/>
          </a:p>
        </p:txBody>
      </p:sp>
      <p:sp>
        <p:nvSpPr>
          <p:cNvPr id="3" name="Content Placeholder 2"/>
          <p:cNvSpPr>
            <a:spLocks noGrp="1"/>
          </p:cNvSpPr>
          <p:nvPr>
            <p:ph idx="1"/>
          </p:nvPr>
        </p:nvSpPr>
        <p:spPr/>
        <p:txBody>
          <a:bodyPr/>
          <a:lstStyle/>
          <a:p>
            <a:pPr marL="0" indent="0">
              <a:buNone/>
            </a:pPr>
            <a:r>
              <a:rPr lang="en-US" dirty="0" smtClean="0"/>
              <a:t>The narrator and heroine of “The Tiger’s Bride” compares herself with the mechanical maid, the automaton “soubrette” (a flirtatious figure in many operas</a:t>
            </a:r>
            <a:r>
              <a:rPr lang="en-US" dirty="0" smtClean="0"/>
              <a:t>) (59-60, 63). </a:t>
            </a:r>
            <a:r>
              <a:rPr lang="en-US" dirty="0" smtClean="0"/>
              <a:t>What does this comparison tell us about her position? How does the narrator characterize herself? </a:t>
            </a:r>
            <a:endParaRPr lang="en-US" dirty="0"/>
          </a:p>
        </p:txBody>
      </p:sp>
    </p:spTree>
    <p:extLst>
      <p:ext uri="{BB962C8B-B14F-4D97-AF65-F5344CB8AC3E}">
        <p14:creationId xmlns:p14="http://schemas.microsoft.com/office/powerpoint/2010/main" val="3463343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Close Read</a:t>
            </a:r>
            <a:endParaRPr lang="en-US" dirty="0">
              <a:solidFill>
                <a:srgbClr val="F79646"/>
              </a:solidFill>
            </a:endParaRPr>
          </a:p>
        </p:txBody>
      </p:sp>
      <p:sp>
        <p:nvSpPr>
          <p:cNvPr id="3" name="Content Placeholder 2"/>
          <p:cNvSpPr>
            <a:spLocks noGrp="1"/>
          </p:cNvSpPr>
          <p:nvPr>
            <p:ph idx="1"/>
          </p:nvPr>
        </p:nvSpPr>
        <p:spPr>
          <a:xfrm>
            <a:off x="457200" y="1600200"/>
            <a:ext cx="8484740" cy="5083023"/>
          </a:xfrm>
        </p:spPr>
        <p:txBody>
          <a:bodyPr>
            <a:normAutofit fontScale="70000" lnSpcReduction="20000"/>
          </a:bodyPr>
          <a:lstStyle/>
          <a:p>
            <a:pPr marL="0" indent="0">
              <a:buNone/>
            </a:pPr>
            <a:r>
              <a:rPr lang="en-US" dirty="0" smtClean="0"/>
              <a:t>“I knew my two companions were not, in any way, as other men, the simian retainer and the master for whom he spoke, the one with clawed forepaws . . . I knew they lived according to a different logic than I had done until my father abandoned me to the wild beasts by his human carelessness. This knowledge gave me a certain fearfulness still; but, I would say, not much . . . I was a young girl, a virgin, and therefore men denied me rationality just as they denied it to all those who were not exactly like themselves, in all their unreason. If I could see not one single soul in that wilderness of desolation all around me, then the six of us </a:t>
            </a:r>
            <a:r>
              <a:rPr lang="mr-IN" dirty="0" smtClean="0"/>
              <a:t>–</a:t>
            </a:r>
            <a:r>
              <a:rPr lang="en-US" dirty="0" smtClean="0"/>
              <a:t> mounts and riders both </a:t>
            </a:r>
            <a:r>
              <a:rPr lang="mr-IN" dirty="0" smtClean="0"/>
              <a:t>–</a:t>
            </a:r>
            <a:r>
              <a:rPr lang="en-US" dirty="0" smtClean="0"/>
              <a:t> could boast amongst us not one soul, either, since all the best religions in the world state categorically that not beasts nor women were equipped with the flimsy, insubstantial things when the good Lord opened the gates of Eden and let Eve and her familiars tumble out. . . . [I] meditated on the nature of my own state, how I had been bought and sold, passed from hand to hand. That clockwork girl who powdered my cheeks for me; had I not been allotted only the same kind of imitative life amongst men that the doll-maker had given her?” </a:t>
            </a:r>
            <a:r>
              <a:rPr lang="en-US" dirty="0" smtClean="0"/>
              <a:t>(63)</a:t>
            </a:r>
            <a:endParaRPr lang="en-US" dirty="0"/>
          </a:p>
        </p:txBody>
      </p:sp>
    </p:spTree>
    <p:extLst>
      <p:ext uri="{BB962C8B-B14F-4D97-AF65-F5344CB8AC3E}">
        <p14:creationId xmlns:p14="http://schemas.microsoft.com/office/powerpoint/2010/main" val="2935524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Close Read</a:t>
            </a:r>
            <a:endParaRPr lang="en-US" dirty="0">
              <a:solidFill>
                <a:srgbClr val="F79646"/>
              </a:solidFill>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“I was unaccustomed to nakedness. I was so unused to my own skin that to take off all my clothes involved a kind of flaying. I thought The Beast had wanted a little thing compared with what I was prepared to give him; but it is not natural for humankind to go naked, not since first we hid our loins with fig leaves. He had demanded the abominable. I felt as much atrocious pain as if I was stripping off my own </a:t>
            </a:r>
            <a:r>
              <a:rPr lang="en-US" dirty="0" err="1" smtClean="0"/>
              <a:t>underpelt</a:t>
            </a:r>
            <a:r>
              <a:rPr lang="en-US" dirty="0" smtClean="0"/>
              <a:t> and the smiling girl stood poised in the oblivion of her balked simulation of life, watching me peel down to the cold, white meat of contract and, if she did not see me, then so much more like the market place, where the eyes that watch you take no account of your existence. </a:t>
            </a:r>
          </a:p>
          <a:p>
            <a:pPr marL="0" indent="0">
              <a:buNone/>
            </a:pPr>
            <a:r>
              <a:rPr lang="en-US" dirty="0"/>
              <a:t> </a:t>
            </a:r>
            <a:r>
              <a:rPr lang="en-US" dirty="0" smtClean="0"/>
              <a:t>  And it seemed my entire life, since I had left the North, had passed under the indifferent gaze of eyes like hers.” </a:t>
            </a:r>
            <a:r>
              <a:rPr lang="en-US" dirty="0" smtClean="0"/>
              <a:t>(66)</a:t>
            </a:r>
            <a:endParaRPr lang="en-US" dirty="0"/>
          </a:p>
        </p:txBody>
      </p:sp>
    </p:spTree>
    <p:extLst>
      <p:ext uri="{BB962C8B-B14F-4D97-AF65-F5344CB8AC3E}">
        <p14:creationId xmlns:p14="http://schemas.microsoft.com/office/powerpoint/2010/main" val="1621174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Question</a:t>
            </a:r>
            <a:endParaRPr lang="en-US" dirty="0"/>
          </a:p>
        </p:txBody>
      </p:sp>
      <p:sp>
        <p:nvSpPr>
          <p:cNvPr id="3" name="Content Placeholder 2"/>
          <p:cNvSpPr>
            <a:spLocks noGrp="1"/>
          </p:cNvSpPr>
          <p:nvPr>
            <p:ph idx="1"/>
          </p:nvPr>
        </p:nvSpPr>
        <p:spPr/>
        <p:txBody>
          <a:bodyPr/>
          <a:lstStyle/>
          <a:p>
            <a:pPr marL="0" indent="0">
              <a:buNone/>
            </a:pPr>
            <a:r>
              <a:rPr lang="en-US" dirty="0" smtClean="0"/>
              <a:t>How would you compare the ending of “The Tiger’s Bride” with the ending of the Disney versions (and traditional fairy tales)? </a:t>
            </a:r>
          </a:p>
          <a:p>
            <a:pPr marL="0" indent="0">
              <a:buNone/>
            </a:pPr>
            <a:endParaRPr lang="en-US" dirty="0"/>
          </a:p>
          <a:p>
            <a:pPr marL="0" indent="0">
              <a:buNone/>
            </a:pPr>
            <a:r>
              <a:rPr lang="en-US" dirty="0" smtClean="0"/>
              <a:t>Do you notice any similarities between the endings of “The Company of Wolves” and this tale? </a:t>
            </a:r>
            <a:endParaRPr lang="en-US" dirty="0"/>
          </a:p>
        </p:txBody>
      </p:sp>
    </p:spTree>
    <p:extLst>
      <p:ext uri="{BB962C8B-B14F-4D97-AF65-F5344CB8AC3E}">
        <p14:creationId xmlns:p14="http://schemas.microsoft.com/office/powerpoint/2010/main" val="313000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Angela Carter, “The Werewolf”</a:t>
            </a:r>
            <a:endParaRPr lang="en-US" dirty="0"/>
          </a:p>
        </p:txBody>
      </p:sp>
      <p:pic>
        <p:nvPicPr>
          <p:cNvPr id="4" name="Picture 3"/>
          <p:cNvPicPr>
            <a:picLocks noChangeAspect="1"/>
          </p:cNvPicPr>
          <p:nvPr/>
        </p:nvPicPr>
        <p:blipFill>
          <a:blip r:embed="rId2"/>
          <a:stretch>
            <a:fillRect/>
          </a:stretch>
        </p:blipFill>
        <p:spPr>
          <a:xfrm>
            <a:off x="457201" y="1907504"/>
            <a:ext cx="8229600" cy="4106726"/>
          </a:xfrm>
          <a:prstGeom prst="rect">
            <a:avLst/>
          </a:prstGeom>
        </p:spPr>
      </p:pic>
    </p:spTree>
    <p:extLst>
      <p:ext uri="{BB962C8B-B14F-4D97-AF65-F5344CB8AC3E}">
        <p14:creationId xmlns:p14="http://schemas.microsoft.com/office/powerpoint/2010/main" val="4237665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Signal Question</a:t>
            </a:r>
            <a:endParaRPr lang="en-US" dirty="0">
              <a:solidFill>
                <a:schemeClr val="accent6"/>
              </a:solidFill>
            </a:endParaRPr>
          </a:p>
        </p:txBody>
      </p:sp>
      <p:sp>
        <p:nvSpPr>
          <p:cNvPr id="3" name="TextBox 2"/>
          <p:cNvSpPr txBox="1"/>
          <p:nvPr/>
        </p:nvSpPr>
        <p:spPr>
          <a:xfrm>
            <a:off x="457200" y="1561200"/>
            <a:ext cx="8229600" cy="4832093"/>
          </a:xfrm>
          <a:prstGeom prst="rect">
            <a:avLst/>
          </a:prstGeom>
          <a:noFill/>
        </p:spPr>
        <p:txBody>
          <a:bodyPr wrap="square" rtlCol="0">
            <a:spAutoFit/>
          </a:bodyPr>
          <a:lstStyle/>
          <a:p>
            <a:r>
              <a:rPr lang="en-US" sz="2800" dirty="0" smtClean="0"/>
              <a:t>Compare the characters in Carter’s “The Werewolf” with the </a:t>
            </a:r>
            <a:r>
              <a:rPr lang="en-US" sz="2800" dirty="0" err="1" smtClean="0"/>
              <a:t>Grimms</a:t>
            </a:r>
            <a:r>
              <a:rPr lang="en-US" sz="2800" dirty="0" smtClean="0"/>
              <a:t>’ “Little Red Cap.” How does Carter change the familiar characters/types? </a:t>
            </a:r>
          </a:p>
          <a:p>
            <a:pPr marL="457200" indent="-457200">
              <a:buFont typeface="Arial"/>
              <a:buChar char="•"/>
            </a:pPr>
            <a:endParaRPr lang="en-US" sz="2800" dirty="0"/>
          </a:p>
          <a:p>
            <a:pPr marL="457200" indent="-457200">
              <a:buFont typeface="Arial"/>
              <a:buChar char="•"/>
            </a:pPr>
            <a:r>
              <a:rPr lang="en-US" sz="2800" dirty="0" smtClean="0">
                <a:solidFill>
                  <a:srgbClr val="FFFF00"/>
                </a:solidFill>
              </a:rPr>
              <a:t>What/who is the ‘monster’ in this text? </a:t>
            </a:r>
          </a:p>
          <a:p>
            <a:pPr marL="457200" indent="-457200">
              <a:buFont typeface="Arial"/>
              <a:buChar char="•"/>
            </a:pPr>
            <a:endParaRPr lang="en-US" sz="2800" dirty="0" smtClean="0">
              <a:solidFill>
                <a:srgbClr val="FFFF00"/>
              </a:solidFill>
            </a:endParaRPr>
          </a:p>
          <a:p>
            <a:pPr marL="457200" indent="-457200">
              <a:buFont typeface="Arial"/>
              <a:buChar char="•"/>
            </a:pPr>
            <a:r>
              <a:rPr lang="en-US" sz="2800" dirty="0" smtClean="0">
                <a:solidFill>
                  <a:srgbClr val="FFFF00"/>
                </a:solidFill>
              </a:rPr>
              <a:t>How should we feel about “the child”? Do you feel sympathetic toward her? Why/why not? </a:t>
            </a:r>
          </a:p>
          <a:p>
            <a:pPr marL="457200" indent="-457200">
              <a:buFont typeface="Arial"/>
              <a:buChar char="•"/>
            </a:pPr>
            <a:endParaRPr lang="en-US" sz="2800" dirty="0">
              <a:solidFill>
                <a:srgbClr val="FFFF00"/>
              </a:solidFill>
            </a:endParaRPr>
          </a:p>
          <a:p>
            <a:pPr marL="457200" indent="-457200">
              <a:buFont typeface="Arial"/>
              <a:buChar char="•"/>
            </a:pPr>
            <a:r>
              <a:rPr lang="en-US" sz="2800" dirty="0" smtClean="0">
                <a:solidFill>
                  <a:srgbClr val="FFFF00"/>
                </a:solidFill>
              </a:rPr>
              <a:t>Is she brave? Cunning? Daring? Cold? Manipulative? Cruel? </a:t>
            </a:r>
            <a:endParaRPr lang="en-US" sz="2800" dirty="0">
              <a:solidFill>
                <a:srgbClr val="FFFF00"/>
              </a:solidFill>
            </a:endParaRPr>
          </a:p>
        </p:txBody>
      </p:sp>
    </p:spTree>
    <p:extLst>
      <p:ext uri="{BB962C8B-B14F-4D97-AF65-F5344CB8AC3E}">
        <p14:creationId xmlns:p14="http://schemas.microsoft.com/office/powerpoint/2010/main" val="91016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a:t>
            </a:r>
            <a:endParaRPr lang="en-US" dirty="0"/>
          </a:p>
        </p:txBody>
      </p:sp>
      <p:sp>
        <p:nvSpPr>
          <p:cNvPr id="3" name="Content Placeholder 2"/>
          <p:cNvSpPr>
            <a:spLocks noGrp="1"/>
          </p:cNvSpPr>
          <p:nvPr>
            <p:ph idx="1"/>
          </p:nvPr>
        </p:nvSpPr>
        <p:spPr/>
        <p:txBody>
          <a:bodyPr/>
          <a:lstStyle/>
          <a:p>
            <a:pPr marL="0" indent="0">
              <a:buNone/>
            </a:pPr>
            <a:r>
              <a:rPr lang="en-US" dirty="0" smtClean="0"/>
              <a:t>Write for five minutes: </a:t>
            </a:r>
          </a:p>
          <a:p>
            <a:pPr marL="0" indent="0">
              <a:buNone/>
            </a:pPr>
            <a:endParaRPr lang="en-US" dirty="0"/>
          </a:p>
          <a:p>
            <a:pPr marL="0" indent="0">
              <a:buNone/>
            </a:pPr>
            <a:r>
              <a:rPr lang="en-US" dirty="0" smtClean="0">
                <a:solidFill>
                  <a:schemeClr val="accent6"/>
                </a:solidFill>
              </a:rPr>
              <a:t>Look back at Carter’s stories. How would you compare the </a:t>
            </a:r>
            <a:r>
              <a:rPr lang="en-US" i="1" dirty="0" smtClean="0">
                <a:solidFill>
                  <a:schemeClr val="accent6"/>
                </a:solidFill>
              </a:rPr>
              <a:t>language</a:t>
            </a:r>
            <a:r>
              <a:rPr lang="en-US" dirty="0" smtClean="0">
                <a:solidFill>
                  <a:schemeClr val="accent6"/>
                </a:solidFill>
              </a:rPr>
              <a:t>—the style and tone—to that of the Brothers Grimm? What are some of the differences? </a:t>
            </a:r>
            <a:endParaRPr lang="en-US" dirty="0">
              <a:solidFill>
                <a:schemeClr val="accent6"/>
              </a:solidFill>
            </a:endParaRPr>
          </a:p>
        </p:txBody>
      </p:sp>
    </p:spTree>
    <p:extLst>
      <p:ext uri="{BB962C8B-B14F-4D97-AF65-F5344CB8AC3E}">
        <p14:creationId xmlns:p14="http://schemas.microsoft.com/office/powerpoint/2010/main" val="1133317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Angela Carter, “The Company of Wolves”</a:t>
            </a:r>
            <a:endParaRPr lang="en-US" sz="3700" dirty="0"/>
          </a:p>
        </p:txBody>
      </p:sp>
      <p:pic>
        <p:nvPicPr>
          <p:cNvPr id="4" name="Content Placeholder 3"/>
          <p:cNvPicPr>
            <a:picLocks noGrp="1" noChangeAspect="1"/>
          </p:cNvPicPr>
          <p:nvPr>
            <p:ph idx="1"/>
          </p:nvPr>
        </p:nvPicPr>
        <p:blipFill>
          <a:blip r:embed="rId2"/>
          <a:srcRect t="14633" b="14633"/>
          <a:stretch>
            <a:fillRect/>
          </a:stretch>
        </p:blipFill>
        <p:spPr/>
      </p:pic>
    </p:spTree>
    <p:extLst>
      <p:ext uri="{BB962C8B-B14F-4D97-AF65-F5344CB8AC3E}">
        <p14:creationId xmlns:p14="http://schemas.microsoft.com/office/powerpoint/2010/main" val="547050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smtClean="0"/>
              <a:t>Angela Carter, “The Company of Wolves”</a:t>
            </a:r>
            <a:endParaRPr lang="en-US" sz="3700"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rgbClr val="F79646"/>
                </a:solidFill>
              </a:rPr>
              <a:t>What is/are the ‘monsters’ in this text? </a:t>
            </a:r>
            <a:endParaRPr lang="en-US" dirty="0">
              <a:solidFill>
                <a:srgbClr val="F79646"/>
              </a:solidFill>
            </a:endParaRPr>
          </a:p>
          <a:p>
            <a:pPr marL="514350" indent="-514350">
              <a:buFont typeface="+mj-lt"/>
              <a:buAutoNum type="arabicPeriod"/>
            </a:pPr>
            <a:r>
              <a:rPr lang="en-US" dirty="0" smtClean="0">
                <a:solidFill>
                  <a:srgbClr val="F79646"/>
                </a:solidFill>
              </a:rPr>
              <a:t>How are the wolves and werewolves depicted? </a:t>
            </a:r>
          </a:p>
          <a:p>
            <a:pPr marL="514350" indent="-514350">
              <a:buFont typeface="+mj-lt"/>
              <a:buAutoNum type="arabicPeriod"/>
            </a:pPr>
            <a:r>
              <a:rPr lang="en-US" dirty="0" smtClean="0">
                <a:solidFill>
                  <a:srgbClr val="F79646"/>
                </a:solidFill>
              </a:rPr>
              <a:t>How would you compare the style of this tale with traditional fairy tales like the </a:t>
            </a:r>
            <a:r>
              <a:rPr lang="en-US" dirty="0" err="1" smtClean="0">
                <a:solidFill>
                  <a:srgbClr val="F79646"/>
                </a:solidFill>
              </a:rPr>
              <a:t>Grimms</a:t>
            </a:r>
            <a:r>
              <a:rPr lang="en-US" dirty="0" smtClean="0">
                <a:solidFill>
                  <a:srgbClr val="F79646"/>
                </a:solidFill>
              </a:rPr>
              <a:t>’? </a:t>
            </a:r>
          </a:p>
          <a:p>
            <a:pPr marL="514350" indent="-514350">
              <a:buFont typeface="+mj-lt"/>
              <a:buAutoNum type="arabicPeriod"/>
            </a:pPr>
            <a:r>
              <a:rPr lang="en-US" dirty="0" smtClean="0">
                <a:solidFill>
                  <a:srgbClr val="F79646"/>
                </a:solidFill>
              </a:rPr>
              <a:t>How is the ‘child’ or LRR figure depicted? </a:t>
            </a:r>
          </a:p>
          <a:p>
            <a:pPr marL="514350" indent="-514350">
              <a:buFont typeface="+mj-lt"/>
              <a:buAutoNum type="arabicPeriod"/>
            </a:pPr>
            <a:r>
              <a:rPr lang="en-US" dirty="0" smtClean="0">
                <a:solidFill>
                  <a:srgbClr val="F79646"/>
                </a:solidFill>
              </a:rPr>
              <a:t>How does Carter’s ending differ from the </a:t>
            </a:r>
            <a:r>
              <a:rPr lang="en-US" dirty="0" err="1" smtClean="0">
                <a:solidFill>
                  <a:srgbClr val="F79646"/>
                </a:solidFill>
              </a:rPr>
              <a:t>Grimms</a:t>
            </a:r>
            <a:r>
              <a:rPr lang="en-US" dirty="0" smtClean="0">
                <a:solidFill>
                  <a:srgbClr val="F79646"/>
                </a:solidFill>
              </a:rPr>
              <a:t>’ or Perrault’s? </a:t>
            </a:r>
            <a:endParaRPr lang="en-US" dirty="0">
              <a:solidFill>
                <a:srgbClr val="F79646"/>
              </a:solidFill>
            </a:endParaRPr>
          </a:p>
        </p:txBody>
      </p:sp>
    </p:spTree>
    <p:extLst>
      <p:ext uri="{BB962C8B-B14F-4D97-AF65-F5344CB8AC3E}">
        <p14:creationId xmlns:p14="http://schemas.microsoft.com/office/powerpoint/2010/main" val="9912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Close Read</a:t>
            </a:r>
            <a:endParaRPr lang="en-US" dirty="0">
              <a:solidFill>
                <a:schemeClr val="accent6"/>
              </a:solidFill>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“Those slavering jaws; the lolling tongue; the rime of saliva on the grizzled chops </a:t>
            </a:r>
            <a:r>
              <a:rPr lang="mr-IN" dirty="0" smtClean="0"/>
              <a:t>–</a:t>
            </a:r>
            <a:r>
              <a:rPr lang="en-US" dirty="0" smtClean="0"/>
              <a:t> of all the teeming perils of the night and the forest, ghosts, hobgoblins, ogres that grill babies upon gridirons, witches that fatten their captives in cages for cannibal tables, the wolf is worst for he cannot listen to reason.” (Carter 111)</a:t>
            </a:r>
          </a:p>
          <a:p>
            <a:pPr marL="0" indent="0">
              <a:buNone/>
            </a:pPr>
            <a:endParaRPr lang="en-US" dirty="0"/>
          </a:p>
          <a:p>
            <a:pPr marL="0" indent="0">
              <a:buNone/>
            </a:pPr>
            <a:r>
              <a:rPr lang="en-US" dirty="0" smtClean="0"/>
              <a:t>“Fear and flee the wolf; for, worst of all, the wolf may be more than he seems.” (Carter 111)</a:t>
            </a:r>
            <a:endParaRPr lang="en-US" dirty="0"/>
          </a:p>
        </p:txBody>
      </p:sp>
    </p:spTree>
    <p:extLst>
      <p:ext uri="{BB962C8B-B14F-4D97-AF65-F5344CB8AC3E}">
        <p14:creationId xmlns:p14="http://schemas.microsoft.com/office/powerpoint/2010/main" val="385143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1204</TotalTime>
  <Words>2039</Words>
  <Application>Microsoft Macintosh PowerPoint</Application>
  <PresentationFormat>On-screen Show (4:3)</PresentationFormat>
  <Paragraphs>115</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Calibri</vt:lpstr>
      <vt:lpstr>Mangal</vt:lpstr>
      <vt:lpstr>Arial</vt:lpstr>
      <vt:lpstr>Black</vt:lpstr>
      <vt:lpstr>PowerPoint Presentation</vt:lpstr>
      <vt:lpstr>Angela Carter </vt:lpstr>
      <vt:lpstr>The Bloody Chamber &amp; Other Stories</vt:lpstr>
      <vt:lpstr>Angela Carter, “The Werewolf”</vt:lpstr>
      <vt:lpstr>Signal Question</vt:lpstr>
      <vt:lpstr>Reflection</vt:lpstr>
      <vt:lpstr>Angela Carter, “The Company of Wolves”</vt:lpstr>
      <vt:lpstr>Angela Carter, “The Company of Wolves”</vt:lpstr>
      <vt:lpstr>Close Read</vt:lpstr>
      <vt:lpstr>Close Read: </vt:lpstr>
      <vt:lpstr>Signal Question</vt:lpstr>
      <vt:lpstr>Postmodernism</vt:lpstr>
      <vt:lpstr>Conventions associated with “postmodern literature”</vt:lpstr>
      <vt:lpstr>Postmodernism in Carter</vt:lpstr>
      <vt:lpstr>The Company of Wolves (1984)</vt:lpstr>
      <vt:lpstr>The Company of Wolves (1984)</vt:lpstr>
      <vt:lpstr>The Company of Wolves (1984)</vt:lpstr>
      <vt:lpstr>The Company of Wolves (1984)</vt:lpstr>
      <vt:lpstr>The Company of Wolves (1984)</vt:lpstr>
      <vt:lpstr>The Company of Wolves (1984)</vt:lpstr>
      <vt:lpstr>The Company of Wolves (1984)</vt:lpstr>
      <vt:lpstr>The Company of Wolves (1984)</vt:lpstr>
      <vt:lpstr>The Company of Wolves (1984)</vt:lpstr>
      <vt:lpstr>Neil Jordan on his film:</vt:lpstr>
      <vt:lpstr>Jordan &amp; Carter,  “The Company of Wolves”</vt:lpstr>
      <vt:lpstr>PowerPoint Presentation</vt:lpstr>
      <vt:lpstr>PowerPoint Presentation</vt:lpstr>
      <vt:lpstr>Signal Question</vt:lpstr>
      <vt:lpstr>Signal Question</vt:lpstr>
      <vt:lpstr>“Beauty and the Beast”</vt:lpstr>
      <vt:lpstr>PowerPoint Presentation</vt:lpstr>
      <vt:lpstr>Signal Question</vt:lpstr>
      <vt:lpstr>Close Read</vt:lpstr>
      <vt:lpstr>Signal Question</vt:lpstr>
      <vt:lpstr>Close Read</vt:lpstr>
      <vt:lpstr>Close Read</vt:lpstr>
      <vt:lpstr>Signal Question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Lam</dc:creator>
  <cp:lastModifiedBy>Microsoft Office User</cp:lastModifiedBy>
  <cp:revision>48</cp:revision>
  <dcterms:created xsi:type="dcterms:W3CDTF">2015-08-18T11:00:55Z</dcterms:created>
  <dcterms:modified xsi:type="dcterms:W3CDTF">2018-01-16T22:52:27Z</dcterms:modified>
</cp:coreProperties>
</file>